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3" r:id="rId16"/>
    <p:sldId id="274" r:id="rId17"/>
    <p:sldId id="275" r:id="rId18"/>
    <p:sldId id="272" r:id="rId19"/>
    <p:sldId id="276" r:id="rId20"/>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8897640E-564E-4B86-B957-4B1D2EF3B648}"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C81B05F-39AC-48A4-9C57-7F502D4D982B}" type="slidenum">
              <a:rPr lang="ar-SA" smtClean="0"/>
              <a:t>‹#›</a:t>
            </a:fld>
            <a:endParaRPr lang="ar-SA"/>
          </a:p>
        </p:txBody>
      </p:sp>
    </p:spTree>
    <p:extLst>
      <p:ext uri="{BB962C8B-B14F-4D97-AF65-F5344CB8AC3E}">
        <p14:creationId xmlns:p14="http://schemas.microsoft.com/office/powerpoint/2010/main" val="1145548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897640E-564E-4B86-B957-4B1D2EF3B648}"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C81B05F-39AC-48A4-9C57-7F502D4D982B}" type="slidenum">
              <a:rPr lang="ar-SA" smtClean="0"/>
              <a:t>‹#›</a:t>
            </a:fld>
            <a:endParaRPr lang="ar-SA"/>
          </a:p>
        </p:txBody>
      </p:sp>
    </p:spTree>
    <p:extLst>
      <p:ext uri="{BB962C8B-B14F-4D97-AF65-F5344CB8AC3E}">
        <p14:creationId xmlns:p14="http://schemas.microsoft.com/office/powerpoint/2010/main" val="3798532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897640E-564E-4B86-B957-4B1D2EF3B648}"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C81B05F-39AC-48A4-9C57-7F502D4D982B}" type="slidenum">
              <a:rPr lang="ar-SA" smtClean="0"/>
              <a:t>‹#›</a:t>
            </a:fld>
            <a:endParaRPr lang="ar-SA"/>
          </a:p>
        </p:txBody>
      </p:sp>
    </p:spTree>
    <p:extLst>
      <p:ext uri="{BB962C8B-B14F-4D97-AF65-F5344CB8AC3E}">
        <p14:creationId xmlns:p14="http://schemas.microsoft.com/office/powerpoint/2010/main" val="4085010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897640E-564E-4B86-B957-4B1D2EF3B648}"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C81B05F-39AC-48A4-9C57-7F502D4D982B}" type="slidenum">
              <a:rPr lang="ar-SA" smtClean="0"/>
              <a:t>‹#›</a:t>
            </a:fld>
            <a:endParaRPr lang="ar-SA"/>
          </a:p>
        </p:txBody>
      </p:sp>
    </p:spTree>
    <p:extLst>
      <p:ext uri="{BB962C8B-B14F-4D97-AF65-F5344CB8AC3E}">
        <p14:creationId xmlns:p14="http://schemas.microsoft.com/office/powerpoint/2010/main" val="3678932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897640E-564E-4B86-B957-4B1D2EF3B648}"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C81B05F-39AC-48A4-9C57-7F502D4D982B}" type="slidenum">
              <a:rPr lang="ar-SA" smtClean="0"/>
              <a:t>‹#›</a:t>
            </a:fld>
            <a:endParaRPr lang="ar-SA"/>
          </a:p>
        </p:txBody>
      </p:sp>
    </p:spTree>
    <p:extLst>
      <p:ext uri="{BB962C8B-B14F-4D97-AF65-F5344CB8AC3E}">
        <p14:creationId xmlns:p14="http://schemas.microsoft.com/office/powerpoint/2010/main" val="990812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8897640E-564E-4B86-B957-4B1D2EF3B648}"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C81B05F-39AC-48A4-9C57-7F502D4D982B}" type="slidenum">
              <a:rPr lang="ar-SA" smtClean="0"/>
              <a:t>‹#›</a:t>
            </a:fld>
            <a:endParaRPr lang="ar-SA"/>
          </a:p>
        </p:txBody>
      </p:sp>
    </p:spTree>
    <p:extLst>
      <p:ext uri="{BB962C8B-B14F-4D97-AF65-F5344CB8AC3E}">
        <p14:creationId xmlns:p14="http://schemas.microsoft.com/office/powerpoint/2010/main" val="128149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8897640E-564E-4B86-B957-4B1D2EF3B648}" type="datetimeFigureOut">
              <a:rPr lang="ar-SA" smtClean="0"/>
              <a:t>16/04/1439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C81B05F-39AC-48A4-9C57-7F502D4D982B}" type="slidenum">
              <a:rPr lang="ar-SA" smtClean="0"/>
              <a:t>‹#›</a:t>
            </a:fld>
            <a:endParaRPr lang="ar-SA"/>
          </a:p>
        </p:txBody>
      </p:sp>
    </p:spTree>
    <p:extLst>
      <p:ext uri="{BB962C8B-B14F-4D97-AF65-F5344CB8AC3E}">
        <p14:creationId xmlns:p14="http://schemas.microsoft.com/office/powerpoint/2010/main" val="21122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8897640E-564E-4B86-B957-4B1D2EF3B648}" type="datetimeFigureOut">
              <a:rPr lang="ar-SA" smtClean="0"/>
              <a:t>16/04/1439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C81B05F-39AC-48A4-9C57-7F502D4D982B}" type="slidenum">
              <a:rPr lang="ar-SA" smtClean="0"/>
              <a:t>‹#›</a:t>
            </a:fld>
            <a:endParaRPr lang="ar-SA"/>
          </a:p>
        </p:txBody>
      </p:sp>
    </p:spTree>
    <p:extLst>
      <p:ext uri="{BB962C8B-B14F-4D97-AF65-F5344CB8AC3E}">
        <p14:creationId xmlns:p14="http://schemas.microsoft.com/office/powerpoint/2010/main" val="1610476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897640E-564E-4B86-B957-4B1D2EF3B648}" type="datetimeFigureOut">
              <a:rPr lang="ar-SA" smtClean="0"/>
              <a:t>16/04/1439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C81B05F-39AC-48A4-9C57-7F502D4D982B}" type="slidenum">
              <a:rPr lang="ar-SA" smtClean="0"/>
              <a:t>‹#›</a:t>
            </a:fld>
            <a:endParaRPr lang="ar-SA"/>
          </a:p>
        </p:txBody>
      </p:sp>
    </p:spTree>
    <p:extLst>
      <p:ext uri="{BB962C8B-B14F-4D97-AF65-F5344CB8AC3E}">
        <p14:creationId xmlns:p14="http://schemas.microsoft.com/office/powerpoint/2010/main" val="4051543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897640E-564E-4B86-B957-4B1D2EF3B648}"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C81B05F-39AC-48A4-9C57-7F502D4D982B}" type="slidenum">
              <a:rPr lang="ar-SA" smtClean="0"/>
              <a:t>‹#›</a:t>
            </a:fld>
            <a:endParaRPr lang="ar-SA"/>
          </a:p>
        </p:txBody>
      </p:sp>
    </p:spTree>
    <p:extLst>
      <p:ext uri="{BB962C8B-B14F-4D97-AF65-F5344CB8AC3E}">
        <p14:creationId xmlns:p14="http://schemas.microsoft.com/office/powerpoint/2010/main" val="2003404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897640E-564E-4B86-B957-4B1D2EF3B648}"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C81B05F-39AC-48A4-9C57-7F502D4D982B}" type="slidenum">
              <a:rPr lang="ar-SA" smtClean="0"/>
              <a:t>‹#›</a:t>
            </a:fld>
            <a:endParaRPr lang="ar-SA"/>
          </a:p>
        </p:txBody>
      </p:sp>
    </p:spTree>
    <p:extLst>
      <p:ext uri="{BB962C8B-B14F-4D97-AF65-F5344CB8AC3E}">
        <p14:creationId xmlns:p14="http://schemas.microsoft.com/office/powerpoint/2010/main" val="2733908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897640E-564E-4B86-B957-4B1D2EF3B648}" type="datetimeFigureOut">
              <a:rPr lang="ar-SA" smtClean="0"/>
              <a:t>16/04/1439</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C81B05F-39AC-48A4-9C57-7F502D4D982B}" type="slidenum">
              <a:rPr lang="ar-SA" smtClean="0"/>
              <a:t>‹#›</a:t>
            </a:fld>
            <a:endParaRPr lang="ar-SA"/>
          </a:p>
        </p:txBody>
      </p:sp>
    </p:spTree>
    <p:extLst>
      <p:ext uri="{BB962C8B-B14F-4D97-AF65-F5344CB8AC3E}">
        <p14:creationId xmlns:p14="http://schemas.microsoft.com/office/powerpoint/2010/main" val="3115442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dirty="0" smtClean="0"/>
              <a:t>Operating system</a:t>
            </a:r>
            <a:br>
              <a:rPr lang="en-US" dirty="0" smtClean="0"/>
            </a:br>
            <a:r>
              <a:rPr lang="en-US" dirty="0" smtClean="0"/>
              <a:t>Lecture </a:t>
            </a:r>
            <a:r>
              <a:rPr lang="en-US" smtClean="0"/>
              <a:t>one </a:t>
            </a:r>
            <a:br>
              <a:rPr lang="en-US" smtClean="0"/>
            </a:br>
            <a:r>
              <a:rPr lang="en-US" smtClean="0"/>
              <a:t>part1</a:t>
            </a:r>
            <a:endParaRPr lang="ar-SA" dirty="0"/>
          </a:p>
        </p:txBody>
      </p:sp>
      <p:sp>
        <p:nvSpPr>
          <p:cNvPr id="3" name="عنوان فرعي 2"/>
          <p:cNvSpPr>
            <a:spLocks noGrp="1"/>
          </p:cNvSpPr>
          <p:nvPr>
            <p:ph type="subTitle" idx="1"/>
          </p:nvPr>
        </p:nvSpPr>
        <p:spPr/>
        <p:txBody>
          <a:bodyPr/>
          <a:lstStyle/>
          <a:p>
            <a:r>
              <a:rPr lang="en-US" dirty="0" smtClean="0"/>
              <a:t>Dr jamal altuwaijari</a:t>
            </a:r>
            <a:endParaRPr lang="ar-SA" dirty="0"/>
          </a:p>
        </p:txBody>
      </p:sp>
    </p:spTree>
    <p:extLst>
      <p:ext uri="{BB962C8B-B14F-4D97-AF65-F5344CB8AC3E}">
        <p14:creationId xmlns:p14="http://schemas.microsoft.com/office/powerpoint/2010/main" val="83264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lstStyle/>
          <a:p>
            <a:pPr algn="ctr" rtl="0"/>
            <a:r>
              <a:rPr lang="en-US" dirty="0"/>
              <a:t>File Management</a:t>
            </a:r>
          </a:p>
        </p:txBody>
      </p:sp>
      <p:sp>
        <p:nvSpPr>
          <p:cNvPr id="3" name="عنصر نائب للمحتوى 2"/>
          <p:cNvSpPr>
            <a:spLocks noGrp="1"/>
          </p:cNvSpPr>
          <p:nvPr>
            <p:ph idx="1"/>
          </p:nvPr>
        </p:nvSpPr>
        <p:spPr>
          <a:xfrm>
            <a:off x="838200" y="1050878"/>
            <a:ext cx="10515600" cy="5126085"/>
          </a:xfrm>
        </p:spPr>
        <p:txBody>
          <a:bodyPr>
            <a:normAutofit lnSpcReduction="10000"/>
          </a:bodyPr>
          <a:lstStyle/>
          <a:p>
            <a:pPr marL="0" indent="0" algn="l" rtl="0">
              <a:buNone/>
            </a:pPr>
            <a:r>
              <a:rPr lang="en-US" dirty="0"/>
              <a:t>A file system is normally organized into directories for easy navigation and usage. These directories may contain files and other directions.</a:t>
            </a:r>
          </a:p>
          <a:p>
            <a:pPr marL="0" indent="0" algn="l" rtl="0">
              <a:buNone/>
            </a:pPr>
            <a:r>
              <a:rPr lang="en-US" dirty="0"/>
              <a:t>An Operating System does the following activities for file management −</a:t>
            </a:r>
          </a:p>
          <a:p>
            <a:pPr algn="l" rtl="0">
              <a:lnSpc>
                <a:spcPct val="150000"/>
              </a:lnSpc>
            </a:pPr>
            <a:r>
              <a:rPr lang="en-US" dirty="0"/>
              <a:t>Keeps track of information, location, uses, status etc. The collective facilities are often known as </a:t>
            </a:r>
            <a:r>
              <a:rPr lang="en-US" b="1" dirty="0"/>
              <a:t>file system</a:t>
            </a:r>
            <a:r>
              <a:rPr lang="en-US" dirty="0"/>
              <a:t>.</a:t>
            </a:r>
          </a:p>
          <a:p>
            <a:pPr algn="l" rtl="0">
              <a:lnSpc>
                <a:spcPct val="150000"/>
              </a:lnSpc>
            </a:pPr>
            <a:r>
              <a:rPr lang="en-US" dirty="0"/>
              <a:t>Decides who gets the resources.</a:t>
            </a:r>
          </a:p>
          <a:p>
            <a:pPr algn="l" rtl="0">
              <a:lnSpc>
                <a:spcPct val="150000"/>
              </a:lnSpc>
            </a:pPr>
            <a:r>
              <a:rPr lang="en-US" dirty="0"/>
              <a:t>Allocates the resources.</a:t>
            </a:r>
          </a:p>
          <a:p>
            <a:pPr algn="l" rtl="0">
              <a:lnSpc>
                <a:spcPct val="150000"/>
              </a:lnSpc>
            </a:pPr>
            <a:r>
              <a:rPr lang="en-US" dirty="0"/>
              <a:t>De-allocates the resources.</a:t>
            </a:r>
          </a:p>
          <a:p>
            <a:pPr marL="0" indent="0" algn="l" rtl="0">
              <a:buNone/>
            </a:pPr>
            <a:endParaRPr lang="ar-SA" dirty="0"/>
          </a:p>
        </p:txBody>
      </p:sp>
    </p:spTree>
    <p:extLst>
      <p:ext uri="{BB962C8B-B14F-4D97-AF65-F5344CB8AC3E}">
        <p14:creationId xmlns:p14="http://schemas.microsoft.com/office/powerpoint/2010/main" val="498969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lstStyle/>
          <a:p>
            <a:pPr algn="ctr" rtl="0"/>
            <a:r>
              <a:rPr lang="en-US" dirty="0"/>
              <a:t>Other Important Activities</a:t>
            </a:r>
          </a:p>
        </p:txBody>
      </p:sp>
      <p:sp>
        <p:nvSpPr>
          <p:cNvPr id="3" name="عنصر نائب للمحتوى 2"/>
          <p:cNvSpPr>
            <a:spLocks noGrp="1"/>
          </p:cNvSpPr>
          <p:nvPr>
            <p:ph idx="1"/>
          </p:nvPr>
        </p:nvSpPr>
        <p:spPr>
          <a:xfrm>
            <a:off x="838200" y="1050878"/>
            <a:ext cx="10515600" cy="5126085"/>
          </a:xfrm>
        </p:spPr>
        <p:txBody>
          <a:bodyPr>
            <a:normAutofit fontScale="92500" lnSpcReduction="10000"/>
          </a:bodyPr>
          <a:lstStyle/>
          <a:p>
            <a:pPr marL="0" indent="0" algn="l" rtl="0">
              <a:buNone/>
            </a:pPr>
            <a:r>
              <a:rPr lang="en-US" dirty="0"/>
              <a:t>Following are some of the important activities that an Operating System performs −</a:t>
            </a:r>
          </a:p>
          <a:p>
            <a:pPr algn="l" rtl="0"/>
            <a:r>
              <a:rPr lang="en-US" b="1" dirty="0"/>
              <a:t>Security</a:t>
            </a:r>
            <a:r>
              <a:rPr lang="en-US" dirty="0"/>
              <a:t> − By means of password and similar other techniques, it prevents unauthorized access to programs and data.</a:t>
            </a:r>
          </a:p>
          <a:p>
            <a:pPr algn="l" rtl="0"/>
            <a:r>
              <a:rPr lang="en-US" b="1" dirty="0"/>
              <a:t>Control over system performance</a:t>
            </a:r>
            <a:r>
              <a:rPr lang="en-US" dirty="0"/>
              <a:t> − Recording delays between request for a service and response from the system.</a:t>
            </a:r>
          </a:p>
          <a:p>
            <a:pPr algn="l" rtl="0"/>
            <a:r>
              <a:rPr lang="en-US" b="1" dirty="0"/>
              <a:t>Job accounting</a:t>
            </a:r>
            <a:r>
              <a:rPr lang="en-US" dirty="0"/>
              <a:t> − Keeping track of time and resources used by various jobs and users.</a:t>
            </a:r>
          </a:p>
          <a:p>
            <a:pPr algn="l" rtl="0"/>
            <a:r>
              <a:rPr lang="en-US" b="1" dirty="0"/>
              <a:t>Error detecting aids</a:t>
            </a:r>
            <a:r>
              <a:rPr lang="en-US" dirty="0"/>
              <a:t> − Production of dumps, traces, error messages, and other debugging and error detecting aids.</a:t>
            </a:r>
          </a:p>
          <a:p>
            <a:pPr lvl="0" algn="l" rtl="0"/>
            <a:r>
              <a:rPr lang="en-US" b="1" dirty="0"/>
              <a:t>Coordination between other </a:t>
            </a:r>
            <a:r>
              <a:rPr lang="en-US" b="1" dirty="0" err="1"/>
              <a:t>softwares</a:t>
            </a:r>
            <a:r>
              <a:rPr lang="en-US" b="1" dirty="0"/>
              <a:t> and users</a:t>
            </a:r>
            <a:r>
              <a:rPr lang="en-US" dirty="0"/>
              <a:t> − Coordination and assignment of compilers, interpreters, assemblers and other software to the various users of the computer systems.</a:t>
            </a:r>
          </a:p>
          <a:p>
            <a:pPr algn="l" rtl="0"/>
            <a:endParaRPr lang="ar-SA" dirty="0"/>
          </a:p>
        </p:txBody>
      </p:sp>
    </p:spTree>
    <p:extLst>
      <p:ext uri="{BB962C8B-B14F-4D97-AF65-F5344CB8AC3E}">
        <p14:creationId xmlns:p14="http://schemas.microsoft.com/office/powerpoint/2010/main" val="2182493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fontScale="90000"/>
          </a:bodyPr>
          <a:lstStyle/>
          <a:p>
            <a:pPr algn="ctr"/>
            <a:r>
              <a:rPr lang="en-US" dirty="0"/>
              <a:t>Processor </a:t>
            </a:r>
            <a:r>
              <a:rPr lang="en-US" b="1" dirty="0"/>
              <a:t>1.4.2 Operating System Services</a:t>
            </a:r>
            <a:r>
              <a:rPr lang="en-US" dirty="0"/>
              <a:t/>
            </a:r>
            <a:br>
              <a:rPr lang="en-US" dirty="0"/>
            </a:br>
            <a:endParaRPr lang="ar-SA" dirty="0"/>
          </a:p>
        </p:txBody>
      </p:sp>
      <p:sp>
        <p:nvSpPr>
          <p:cNvPr id="3" name="عنصر نائب للمحتوى 2"/>
          <p:cNvSpPr>
            <a:spLocks noGrp="1"/>
          </p:cNvSpPr>
          <p:nvPr>
            <p:ph idx="1"/>
          </p:nvPr>
        </p:nvSpPr>
        <p:spPr>
          <a:xfrm>
            <a:off x="838200" y="1050878"/>
            <a:ext cx="10515600" cy="5126085"/>
          </a:xfrm>
        </p:spPr>
        <p:txBody>
          <a:bodyPr>
            <a:normAutofit fontScale="92500" lnSpcReduction="20000"/>
          </a:bodyPr>
          <a:lstStyle/>
          <a:p>
            <a:pPr marL="0" indent="0" algn="l" rtl="0">
              <a:buNone/>
            </a:pPr>
            <a:r>
              <a:rPr lang="en-US" dirty="0"/>
              <a:t>An Operating System provides services to both the users and to the programs.</a:t>
            </a:r>
          </a:p>
          <a:p>
            <a:pPr algn="l" rtl="0"/>
            <a:r>
              <a:rPr lang="en-US" dirty="0"/>
              <a:t>It provides programs an environment to execute.</a:t>
            </a:r>
          </a:p>
          <a:p>
            <a:pPr algn="l" rtl="0"/>
            <a:r>
              <a:rPr lang="en-US" dirty="0"/>
              <a:t>It provides users the services to execute the programs in a convenient manner.</a:t>
            </a:r>
          </a:p>
          <a:p>
            <a:pPr marL="0" indent="0" algn="l" rtl="0">
              <a:buNone/>
            </a:pPr>
            <a:r>
              <a:rPr lang="en-US" dirty="0"/>
              <a:t>Following are a few common services provided by an operating system −</a:t>
            </a:r>
          </a:p>
          <a:p>
            <a:pPr algn="l" rtl="0"/>
            <a:r>
              <a:rPr lang="en-US" dirty="0"/>
              <a:t>Program execution</a:t>
            </a:r>
          </a:p>
          <a:p>
            <a:pPr algn="l" rtl="0"/>
            <a:r>
              <a:rPr lang="en-US" dirty="0"/>
              <a:t>I/O operations</a:t>
            </a:r>
          </a:p>
          <a:p>
            <a:pPr algn="l" rtl="0"/>
            <a:r>
              <a:rPr lang="en-US" dirty="0"/>
              <a:t>File System manipulation</a:t>
            </a:r>
          </a:p>
          <a:p>
            <a:pPr algn="l" rtl="0"/>
            <a:r>
              <a:rPr lang="en-US" dirty="0"/>
              <a:t>Communication</a:t>
            </a:r>
          </a:p>
          <a:p>
            <a:pPr algn="l" rtl="0"/>
            <a:r>
              <a:rPr lang="en-US" dirty="0"/>
              <a:t>Error Detection</a:t>
            </a:r>
          </a:p>
          <a:p>
            <a:pPr algn="l" rtl="0"/>
            <a:r>
              <a:rPr lang="en-US" dirty="0"/>
              <a:t>Resource Allocation</a:t>
            </a:r>
          </a:p>
          <a:p>
            <a:pPr algn="l" rtl="0"/>
            <a:r>
              <a:rPr lang="en-US" dirty="0"/>
              <a:t>Protection</a:t>
            </a:r>
          </a:p>
          <a:p>
            <a:pPr marL="0" indent="0" algn="l" rtl="0">
              <a:buNone/>
            </a:pPr>
            <a:endParaRPr lang="ar-SA" dirty="0"/>
          </a:p>
        </p:txBody>
      </p:sp>
    </p:spTree>
    <p:extLst>
      <p:ext uri="{BB962C8B-B14F-4D97-AF65-F5344CB8AC3E}">
        <p14:creationId xmlns:p14="http://schemas.microsoft.com/office/powerpoint/2010/main" val="355361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lstStyle/>
          <a:p>
            <a:pPr algn="ctr" rtl="0"/>
            <a:r>
              <a:rPr lang="en-US" dirty="0"/>
              <a:t>Program execution</a:t>
            </a:r>
          </a:p>
        </p:txBody>
      </p:sp>
      <p:sp>
        <p:nvSpPr>
          <p:cNvPr id="3" name="عنصر نائب للمحتوى 2"/>
          <p:cNvSpPr>
            <a:spLocks noGrp="1"/>
          </p:cNvSpPr>
          <p:nvPr>
            <p:ph idx="1"/>
          </p:nvPr>
        </p:nvSpPr>
        <p:spPr>
          <a:xfrm>
            <a:off x="838200" y="1050878"/>
            <a:ext cx="10515600" cy="5126085"/>
          </a:xfrm>
        </p:spPr>
        <p:txBody>
          <a:bodyPr>
            <a:normAutofit fontScale="92500" lnSpcReduction="10000"/>
          </a:bodyPr>
          <a:lstStyle/>
          <a:p>
            <a:pPr marL="0" indent="0" algn="l" rtl="0">
              <a:buNone/>
            </a:pPr>
            <a:r>
              <a:rPr lang="en-US" dirty="0"/>
              <a:t>Operating systems handle many kinds of activities from user programs to system programs like printer spooler, name servers, file server, etc. Each of these activities is encapsulated as a process.</a:t>
            </a:r>
          </a:p>
          <a:p>
            <a:pPr marL="0" indent="0" algn="l" rtl="0">
              <a:buNone/>
            </a:pPr>
            <a:r>
              <a:rPr lang="en-US" dirty="0"/>
              <a:t>A process includes the complete execution context (code to execute, data to manipulate, registers, OS resources in use). Following are the major activities of an operating system with respect to program management −</a:t>
            </a:r>
          </a:p>
          <a:p>
            <a:pPr algn="l" rtl="0"/>
            <a:r>
              <a:rPr lang="en-US" dirty="0"/>
              <a:t>Loads a program into memory.</a:t>
            </a:r>
          </a:p>
          <a:p>
            <a:pPr algn="l" rtl="0"/>
            <a:r>
              <a:rPr lang="en-US" dirty="0"/>
              <a:t>Executes the program.</a:t>
            </a:r>
          </a:p>
          <a:p>
            <a:pPr algn="l" rtl="0"/>
            <a:r>
              <a:rPr lang="en-US" dirty="0"/>
              <a:t>Handles program's execution.</a:t>
            </a:r>
          </a:p>
          <a:p>
            <a:pPr algn="l" rtl="0"/>
            <a:r>
              <a:rPr lang="en-US" dirty="0"/>
              <a:t>Provides a mechanism for process synchronization.</a:t>
            </a:r>
          </a:p>
          <a:p>
            <a:pPr algn="l" rtl="0"/>
            <a:r>
              <a:rPr lang="en-US" dirty="0"/>
              <a:t>Provides a mechanism for process communication.</a:t>
            </a:r>
          </a:p>
          <a:p>
            <a:pPr algn="l" rtl="0"/>
            <a:r>
              <a:rPr lang="en-US" dirty="0"/>
              <a:t>Provides a mechanism for deadlock handling.</a:t>
            </a:r>
          </a:p>
          <a:p>
            <a:pPr marL="0" indent="0" algn="l" rtl="0">
              <a:buNone/>
            </a:pPr>
            <a:endParaRPr lang="ar-SA" dirty="0"/>
          </a:p>
        </p:txBody>
      </p:sp>
    </p:spTree>
    <p:extLst>
      <p:ext uri="{BB962C8B-B14F-4D97-AF65-F5344CB8AC3E}">
        <p14:creationId xmlns:p14="http://schemas.microsoft.com/office/powerpoint/2010/main" val="26439242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lstStyle/>
          <a:p>
            <a:pPr algn="ctr" rtl="0"/>
            <a:r>
              <a:rPr lang="en-US" dirty="0"/>
              <a:t>I/O Operation</a:t>
            </a:r>
          </a:p>
        </p:txBody>
      </p:sp>
      <p:sp>
        <p:nvSpPr>
          <p:cNvPr id="3" name="عنصر نائب للمحتوى 2"/>
          <p:cNvSpPr>
            <a:spLocks noGrp="1"/>
          </p:cNvSpPr>
          <p:nvPr>
            <p:ph idx="1"/>
          </p:nvPr>
        </p:nvSpPr>
        <p:spPr>
          <a:xfrm>
            <a:off x="838200" y="1050878"/>
            <a:ext cx="10515600" cy="5126085"/>
          </a:xfrm>
        </p:spPr>
        <p:txBody>
          <a:bodyPr>
            <a:normAutofit/>
          </a:bodyPr>
          <a:lstStyle/>
          <a:p>
            <a:pPr marL="0" indent="0" algn="l" rtl="0">
              <a:buNone/>
            </a:pPr>
            <a:r>
              <a:rPr lang="en-US" dirty="0"/>
              <a:t>An I/O subsystem comprises of I/O devices and their corresponding driver software. Drivers hide the peculiarities of specific hardware devices from the users.</a:t>
            </a:r>
          </a:p>
          <a:p>
            <a:pPr marL="0" indent="0" algn="l" rtl="0">
              <a:buNone/>
            </a:pPr>
            <a:r>
              <a:rPr lang="en-US" dirty="0"/>
              <a:t>An Operating System manages the communication between user and device drivers.</a:t>
            </a:r>
          </a:p>
          <a:p>
            <a:pPr algn="l" rtl="0"/>
            <a:r>
              <a:rPr lang="en-US" dirty="0"/>
              <a:t>I/O operation means read or write operation with any file or any specific I/O device.</a:t>
            </a:r>
          </a:p>
          <a:p>
            <a:pPr algn="l" rtl="0"/>
            <a:r>
              <a:rPr lang="en-US" dirty="0"/>
              <a:t>Operating system provides the access to the required I/O device when required.</a:t>
            </a:r>
          </a:p>
          <a:p>
            <a:pPr marL="0" indent="0" algn="l" rtl="0">
              <a:buNone/>
            </a:pPr>
            <a:endParaRPr lang="ar-SA" dirty="0"/>
          </a:p>
        </p:txBody>
      </p:sp>
    </p:spTree>
    <p:extLst>
      <p:ext uri="{BB962C8B-B14F-4D97-AF65-F5344CB8AC3E}">
        <p14:creationId xmlns:p14="http://schemas.microsoft.com/office/powerpoint/2010/main" val="21498364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lstStyle/>
          <a:p>
            <a:pPr algn="ctr" rtl="0"/>
            <a:r>
              <a:rPr lang="en-US" dirty="0"/>
              <a:t>File system manipulation</a:t>
            </a:r>
          </a:p>
        </p:txBody>
      </p:sp>
      <p:sp>
        <p:nvSpPr>
          <p:cNvPr id="3" name="عنصر نائب للمحتوى 2"/>
          <p:cNvSpPr>
            <a:spLocks noGrp="1"/>
          </p:cNvSpPr>
          <p:nvPr>
            <p:ph idx="1"/>
          </p:nvPr>
        </p:nvSpPr>
        <p:spPr>
          <a:xfrm>
            <a:off x="838200" y="1050878"/>
            <a:ext cx="10515600" cy="5126085"/>
          </a:xfrm>
        </p:spPr>
        <p:txBody>
          <a:bodyPr>
            <a:noAutofit/>
          </a:bodyPr>
          <a:lstStyle/>
          <a:p>
            <a:pPr marL="0" indent="0" algn="l" rtl="0">
              <a:buNone/>
            </a:pPr>
            <a:r>
              <a:rPr lang="en-US" sz="2000" dirty="0"/>
              <a:t>A file represents a collection of related information. Computers can store files on the disk (secondary storage), for long-term storage purpose. Examples of storage media include magnetic tape, magnetic disk and optical disk drives like CD, DVD. Each of these media has its own properties like speed, capacity, data transfer rate and data access methods.</a:t>
            </a:r>
          </a:p>
          <a:p>
            <a:pPr marL="0" indent="0" algn="l" rtl="0">
              <a:buNone/>
            </a:pPr>
            <a:r>
              <a:rPr lang="en-US" sz="2000" dirty="0"/>
              <a:t>A file system is normally organized into directories for easy navigation and usage. These directories may contain files and other directions. Following are the major activities of an operating system with respect to file management −</a:t>
            </a:r>
          </a:p>
          <a:p>
            <a:pPr algn="l" rtl="0"/>
            <a:r>
              <a:rPr lang="en-US" sz="2000" dirty="0"/>
              <a:t>Program needs to read a file or write a file.</a:t>
            </a:r>
          </a:p>
          <a:p>
            <a:pPr algn="l" rtl="0"/>
            <a:r>
              <a:rPr lang="en-US" sz="2000" dirty="0"/>
              <a:t>The operating system gives the permission to the program for operation on file.</a:t>
            </a:r>
          </a:p>
          <a:p>
            <a:pPr algn="l" rtl="0"/>
            <a:r>
              <a:rPr lang="en-US" sz="2000" dirty="0"/>
              <a:t>Permission varies from read-only, read-write, denied and so on.</a:t>
            </a:r>
          </a:p>
          <a:p>
            <a:pPr algn="l" rtl="0"/>
            <a:r>
              <a:rPr lang="en-US" sz="2000" dirty="0"/>
              <a:t>Operating System provides an interface to the user to create/delete files.</a:t>
            </a:r>
          </a:p>
          <a:p>
            <a:pPr algn="l" rtl="0"/>
            <a:r>
              <a:rPr lang="en-US" sz="2000" dirty="0"/>
              <a:t>Operating System provides an interface to the user to create/delete directories.</a:t>
            </a:r>
          </a:p>
          <a:p>
            <a:pPr algn="l" rtl="0"/>
            <a:r>
              <a:rPr lang="en-US" sz="2000" dirty="0"/>
              <a:t>Operating System provides an interface to create the backup of file system.</a:t>
            </a:r>
          </a:p>
          <a:p>
            <a:pPr marL="0" indent="0" algn="l" rtl="0">
              <a:lnSpc>
                <a:spcPct val="150000"/>
              </a:lnSpc>
              <a:buNone/>
            </a:pPr>
            <a:endParaRPr lang="en-US" sz="2000" dirty="0"/>
          </a:p>
        </p:txBody>
      </p:sp>
    </p:spTree>
    <p:extLst>
      <p:ext uri="{BB962C8B-B14F-4D97-AF65-F5344CB8AC3E}">
        <p14:creationId xmlns:p14="http://schemas.microsoft.com/office/powerpoint/2010/main" val="2378775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lstStyle/>
          <a:p>
            <a:pPr algn="ctr" rtl="0"/>
            <a:r>
              <a:rPr lang="en-US" dirty="0"/>
              <a:t>Communication</a:t>
            </a:r>
          </a:p>
        </p:txBody>
      </p:sp>
      <p:sp>
        <p:nvSpPr>
          <p:cNvPr id="3" name="عنصر نائب للمحتوى 2"/>
          <p:cNvSpPr>
            <a:spLocks noGrp="1"/>
          </p:cNvSpPr>
          <p:nvPr>
            <p:ph idx="1"/>
          </p:nvPr>
        </p:nvSpPr>
        <p:spPr>
          <a:xfrm>
            <a:off x="838200" y="1050878"/>
            <a:ext cx="10515600" cy="5126085"/>
          </a:xfrm>
        </p:spPr>
        <p:txBody>
          <a:bodyPr>
            <a:normAutofit lnSpcReduction="10000"/>
          </a:bodyPr>
          <a:lstStyle/>
          <a:p>
            <a:pPr marL="0" indent="0" algn="l" rtl="0">
              <a:buNone/>
            </a:pPr>
            <a:r>
              <a:rPr lang="en-US" dirty="0"/>
              <a:t>In case of distributed systems which are a collection of processors that do not share memory, peripheral devices, or a clock, the operating system manages communications between all the processes. Multiple processes communicate with one another through communication lines in the network.</a:t>
            </a:r>
          </a:p>
          <a:p>
            <a:pPr marL="0" indent="0" algn="l" rtl="0">
              <a:buNone/>
            </a:pPr>
            <a:r>
              <a:rPr lang="en-US" dirty="0"/>
              <a:t>The OS handles routing and connection strategies, and the problems of contention and security. Following are the major activities of an operating system with respect to communication −</a:t>
            </a:r>
          </a:p>
          <a:p>
            <a:pPr algn="l" rtl="0"/>
            <a:r>
              <a:rPr lang="en-US" sz="2400" dirty="0"/>
              <a:t>Two processes often require data to be transferred between them</a:t>
            </a:r>
          </a:p>
          <a:p>
            <a:pPr algn="l" rtl="0"/>
            <a:r>
              <a:rPr lang="en-US" sz="2400" dirty="0"/>
              <a:t>Both the processes can be on one computer or on different computers, but are connected through a computer network.</a:t>
            </a:r>
          </a:p>
          <a:p>
            <a:pPr algn="l" rtl="0"/>
            <a:r>
              <a:rPr lang="en-US" sz="2400" dirty="0"/>
              <a:t>Communication may be implemented by two methods, either by Shared Memory or by Message Passing.</a:t>
            </a:r>
          </a:p>
          <a:p>
            <a:pPr marL="0" indent="0" algn="l" rtl="0">
              <a:buNone/>
            </a:pPr>
            <a:endParaRPr lang="ar-SA" dirty="0"/>
          </a:p>
        </p:txBody>
      </p:sp>
    </p:spTree>
    <p:extLst>
      <p:ext uri="{BB962C8B-B14F-4D97-AF65-F5344CB8AC3E}">
        <p14:creationId xmlns:p14="http://schemas.microsoft.com/office/powerpoint/2010/main" val="1303939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lstStyle/>
          <a:p>
            <a:pPr algn="ctr" rtl="0"/>
            <a:r>
              <a:rPr lang="en-US" dirty="0"/>
              <a:t>Error handling</a:t>
            </a:r>
          </a:p>
        </p:txBody>
      </p:sp>
      <p:sp>
        <p:nvSpPr>
          <p:cNvPr id="3" name="عنصر نائب للمحتوى 2"/>
          <p:cNvSpPr>
            <a:spLocks noGrp="1"/>
          </p:cNvSpPr>
          <p:nvPr>
            <p:ph idx="1"/>
          </p:nvPr>
        </p:nvSpPr>
        <p:spPr>
          <a:xfrm>
            <a:off x="838200" y="1050878"/>
            <a:ext cx="10515600" cy="5126085"/>
          </a:xfrm>
        </p:spPr>
        <p:txBody>
          <a:bodyPr>
            <a:normAutofit/>
          </a:bodyPr>
          <a:lstStyle/>
          <a:p>
            <a:pPr marL="0" indent="0" algn="l" rtl="0">
              <a:buNone/>
            </a:pPr>
            <a:r>
              <a:rPr lang="en-US" dirty="0"/>
              <a:t>Errors can occur anytime and anywhere. An error may occur in CPU, in I/O devices or in the memory hardware. Following are the major activities of an operating system with respect to error handling −</a:t>
            </a:r>
          </a:p>
          <a:p>
            <a:pPr algn="l" rtl="0"/>
            <a:r>
              <a:rPr lang="en-US" dirty="0"/>
              <a:t>The OS constantly checks for possible errors.</a:t>
            </a:r>
          </a:p>
          <a:p>
            <a:pPr algn="l" rtl="0"/>
            <a:r>
              <a:rPr lang="en-US" dirty="0"/>
              <a:t>The OS takes an appropriate action to ensure correct and consistent computing.</a:t>
            </a:r>
          </a:p>
          <a:p>
            <a:pPr marL="0" indent="0" algn="l" rtl="0">
              <a:buNone/>
            </a:pPr>
            <a:endParaRPr lang="ar-SA" dirty="0"/>
          </a:p>
        </p:txBody>
      </p:sp>
    </p:spTree>
    <p:extLst>
      <p:ext uri="{BB962C8B-B14F-4D97-AF65-F5344CB8AC3E}">
        <p14:creationId xmlns:p14="http://schemas.microsoft.com/office/powerpoint/2010/main" val="29737736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lstStyle/>
          <a:p>
            <a:pPr algn="ctr" rtl="0"/>
            <a:r>
              <a:rPr lang="en-US" dirty="0"/>
              <a:t>Resource Management</a:t>
            </a:r>
          </a:p>
        </p:txBody>
      </p:sp>
      <p:sp>
        <p:nvSpPr>
          <p:cNvPr id="3" name="عنصر نائب للمحتوى 2"/>
          <p:cNvSpPr>
            <a:spLocks noGrp="1"/>
          </p:cNvSpPr>
          <p:nvPr>
            <p:ph idx="1"/>
          </p:nvPr>
        </p:nvSpPr>
        <p:spPr>
          <a:xfrm>
            <a:off x="838200" y="1050878"/>
            <a:ext cx="10515600" cy="5126085"/>
          </a:xfrm>
        </p:spPr>
        <p:txBody>
          <a:bodyPr>
            <a:normAutofit/>
          </a:bodyPr>
          <a:lstStyle/>
          <a:p>
            <a:pPr marL="0" indent="0" algn="l" rtl="0">
              <a:buNone/>
            </a:pPr>
            <a:r>
              <a:rPr lang="en-US" dirty="0"/>
              <a:t>In case of multi-user or multi-tasking environment, resources such as main memory, CPU cycles and files storage are to be allocated to each user or job. Following are the major activities of an operating system with respect to resource management −</a:t>
            </a:r>
          </a:p>
          <a:p>
            <a:pPr algn="l" rtl="0"/>
            <a:r>
              <a:rPr lang="en-US" dirty="0"/>
              <a:t>The OS manages all kinds of resources using schedulers.</a:t>
            </a:r>
          </a:p>
          <a:p>
            <a:pPr algn="l" rtl="0"/>
            <a:r>
              <a:rPr lang="en-US" dirty="0"/>
              <a:t>CPU scheduling algorithms are used for better utilization of CPU.</a:t>
            </a:r>
          </a:p>
          <a:p>
            <a:pPr marL="0" indent="0" algn="l" rtl="0">
              <a:buNone/>
            </a:pPr>
            <a:endParaRPr lang="ar-SA" dirty="0"/>
          </a:p>
        </p:txBody>
      </p:sp>
    </p:spTree>
    <p:extLst>
      <p:ext uri="{BB962C8B-B14F-4D97-AF65-F5344CB8AC3E}">
        <p14:creationId xmlns:p14="http://schemas.microsoft.com/office/powerpoint/2010/main" val="2966479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lstStyle/>
          <a:p>
            <a:pPr algn="ctr" rtl="0"/>
            <a:r>
              <a:rPr lang="en-US" dirty="0"/>
              <a:t>Protection</a:t>
            </a:r>
          </a:p>
        </p:txBody>
      </p:sp>
      <p:sp>
        <p:nvSpPr>
          <p:cNvPr id="3" name="عنصر نائب للمحتوى 2"/>
          <p:cNvSpPr>
            <a:spLocks noGrp="1"/>
          </p:cNvSpPr>
          <p:nvPr>
            <p:ph idx="1"/>
          </p:nvPr>
        </p:nvSpPr>
        <p:spPr>
          <a:xfrm>
            <a:off x="838200" y="1050878"/>
            <a:ext cx="10515600" cy="5126085"/>
          </a:xfrm>
        </p:spPr>
        <p:txBody>
          <a:bodyPr>
            <a:normAutofit lnSpcReduction="10000"/>
          </a:bodyPr>
          <a:lstStyle/>
          <a:p>
            <a:pPr marL="0" indent="0" algn="l" rtl="0">
              <a:buNone/>
            </a:pPr>
            <a:r>
              <a:rPr lang="en-US" dirty="0"/>
              <a:t>Considering a computer system having multiple users and concurrent execution of multiple processes, the various processes must be protected from each other's activities.</a:t>
            </a:r>
          </a:p>
          <a:p>
            <a:pPr marL="0" indent="0" algn="l" rtl="0">
              <a:buNone/>
            </a:pPr>
            <a:r>
              <a:rPr lang="en-US" dirty="0"/>
              <a:t>Protection refers to a mechanism or a way to control the access of programs, processes, or users to the resources defined by a computer system. Following are the major activities of an operating system with respect to protection −</a:t>
            </a:r>
          </a:p>
          <a:p>
            <a:pPr algn="l" rtl="0"/>
            <a:r>
              <a:rPr lang="en-US" dirty="0"/>
              <a:t>The OS ensures that all access to system resources is controlled.</a:t>
            </a:r>
          </a:p>
          <a:p>
            <a:pPr algn="l" rtl="0"/>
            <a:r>
              <a:rPr lang="en-US" dirty="0"/>
              <a:t>The OS ensures that external I/O devices are protected from invalid access attempts.</a:t>
            </a:r>
          </a:p>
          <a:p>
            <a:pPr algn="l" rtl="0"/>
            <a:r>
              <a:rPr lang="en-US" dirty="0"/>
              <a:t>The OS provides authentication features for each user by means of passwords.</a:t>
            </a:r>
          </a:p>
          <a:p>
            <a:pPr marL="0" indent="0" algn="l" rtl="0">
              <a:buNone/>
            </a:pPr>
            <a:endParaRPr lang="ar-SA" dirty="0"/>
          </a:p>
        </p:txBody>
      </p:sp>
    </p:spTree>
    <p:extLst>
      <p:ext uri="{BB962C8B-B14F-4D97-AF65-F5344CB8AC3E}">
        <p14:creationId xmlns:p14="http://schemas.microsoft.com/office/powerpoint/2010/main" val="2643757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Operating System – Overview</a:t>
            </a:r>
            <a:r>
              <a:rPr lang="en-US" dirty="0"/>
              <a:t/>
            </a:r>
            <a:br>
              <a:rPr lang="en-US" dirty="0"/>
            </a:br>
            <a:endParaRPr lang="ar-SA" dirty="0"/>
          </a:p>
        </p:txBody>
      </p:sp>
      <p:sp>
        <p:nvSpPr>
          <p:cNvPr id="3" name="عنصر نائب للمحتوى 2"/>
          <p:cNvSpPr>
            <a:spLocks noGrp="1"/>
          </p:cNvSpPr>
          <p:nvPr>
            <p:ph idx="1"/>
          </p:nvPr>
        </p:nvSpPr>
        <p:spPr>
          <a:xfrm>
            <a:off x="838200" y="1064525"/>
            <a:ext cx="10515600" cy="5112438"/>
          </a:xfrm>
        </p:spPr>
        <p:txBody>
          <a:bodyPr/>
          <a:lstStyle/>
          <a:p>
            <a:pPr marL="0" indent="0" algn="l" rtl="0">
              <a:buNone/>
            </a:pPr>
            <a:r>
              <a:rPr lang="en-US" dirty="0" smtClean="0"/>
              <a:t> </a:t>
            </a:r>
            <a:r>
              <a:rPr lang="en-US" b="1" u="sng" dirty="0"/>
              <a:t>1-Introduction to 0/S</a:t>
            </a:r>
            <a:endParaRPr lang="en-US" dirty="0"/>
          </a:p>
          <a:p>
            <a:pPr marL="0" indent="0" algn="l" rtl="0">
              <a:buNone/>
            </a:pPr>
            <a:r>
              <a:rPr lang="en-US" dirty="0"/>
              <a:t>An Operating System (OS) is an interface between a computer user and computer hardware. An operating system is a software which performs all the basic tasks like file management, memory management, process management, handling input and output, and controlling peripheral devices such as disk drives and printers. Some popular Operating Systems include Linux, Windows, OS X, VMS, OS/400, AIX, z/OS, etc.</a:t>
            </a:r>
          </a:p>
          <a:p>
            <a:pPr marL="0" indent="0" algn="l" rtl="0">
              <a:buNone/>
            </a:pPr>
            <a:endParaRPr lang="ar-SA" dirty="0"/>
          </a:p>
        </p:txBody>
      </p:sp>
    </p:spTree>
    <p:extLst>
      <p:ext uri="{BB962C8B-B14F-4D97-AF65-F5344CB8AC3E}">
        <p14:creationId xmlns:p14="http://schemas.microsoft.com/office/powerpoint/2010/main" val="962666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Operating System – Overview</a:t>
            </a:r>
            <a:r>
              <a:rPr lang="en-US" dirty="0"/>
              <a:t/>
            </a:r>
            <a:br>
              <a:rPr lang="en-US" dirty="0"/>
            </a:br>
            <a:endParaRPr lang="ar-SA" dirty="0"/>
          </a:p>
        </p:txBody>
      </p:sp>
      <p:sp>
        <p:nvSpPr>
          <p:cNvPr id="3" name="عنصر نائب للمحتوى 2"/>
          <p:cNvSpPr>
            <a:spLocks noGrp="1"/>
          </p:cNvSpPr>
          <p:nvPr>
            <p:ph idx="1"/>
          </p:nvPr>
        </p:nvSpPr>
        <p:spPr>
          <a:xfrm>
            <a:off x="838200" y="1064525"/>
            <a:ext cx="10515600" cy="5112438"/>
          </a:xfrm>
        </p:spPr>
        <p:txBody>
          <a:bodyPr>
            <a:normAutofit fontScale="85000" lnSpcReduction="10000"/>
          </a:bodyPr>
          <a:lstStyle/>
          <a:p>
            <a:pPr marL="0" indent="0" algn="l" rtl="0">
              <a:buNone/>
            </a:pPr>
            <a:r>
              <a:rPr lang="en-US" b="1" u="sng" dirty="0" smtClean="0"/>
              <a:t>1.1 0/S Definitions:</a:t>
            </a:r>
            <a:endParaRPr lang="en-US" dirty="0" smtClean="0"/>
          </a:p>
          <a:p>
            <a:pPr marL="0" lvl="0" indent="0" algn="l" rtl="0">
              <a:buNone/>
            </a:pPr>
            <a:r>
              <a:rPr lang="en-US" dirty="0" smtClean="0"/>
              <a:t>An </a:t>
            </a:r>
            <a:r>
              <a:rPr lang="en-US" dirty="0"/>
              <a:t>operating systems is a program that acts as an intermediary between a user of a computer and the computer hardware .</a:t>
            </a:r>
            <a:endParaRPr lang="en-US" sz="2400" dirty="0"/>
          </a:p>
          <a:p>
            <a:pPr marL="0" indent="0" algn="l" rtl="0">
              <a:buNone/>
            </a:pPr>
            <a:r>
              <a:rPr lang="en-US" dirty="0"/>
              <a:t>	In the 1950's one might have defined 0/S as the software that control the hardware </a:t>
            </a:r>
            <a:endParaRPr lang="en-US" sz="2400" dirty="0"/>
          </a:p>
          <a:p>
            <a:pPr marL="0" lvl="0" indent="0" algn="l" rtl="0">
              <a:buNone/>
            </a:pPr>
            <a:r>
              <a:rPr lang="en-US" dirty="0"/>
              <a:t>An operating system is a program that acts as an interface between the user and the computer hardware and controls the execution of all kinds of programs.</a:t>
            </a:r>
            <a:endParaRPr lang="en-US" sz="2400" dirty="0"/>
          </a:p>
          <a:p>
            <a:pPr marL="0" indent="0" algn="l" rtl="0">
              <a:buNone/>
            </a:pPr>
            <a:r>
              <a:rPr lang="en-US" dirty="0"/>
              <a:t> </a:t>
            </a:r>
            <a:endParaRPr lang="en-US" sz="2400" dirty="0"/>
          </a:p>
          <a:p>
            <a:pPr marL="0" lvl="0" indent="0" algn="l" rtl="0">
              <a:buNone/>
            </a:pPr>
            <a:r>
              <a:rPr lang="en-US" dirty="0"/>
              <a:t>Today we can define an 0/S as a set of programs implemented in either software or firmware, that make the hardware useable .</a:t>
            </a:r>
            <a:endParaRPr lang="en-US" sz="2400" dirty="0"/>
          </a:p>
          <a:p>
            <a:pPr marL="0" indent="0" algn="l" rtl="0">
              <a:buNone/>
            </a:pPr>
            <a:r>
              <a:rPr lang="en-US" dirty="0"/>
              <a:t> 	   The 0/S is primary resources manager, where the main resource it manage is    computer HAY ( in the form of processor, storage, I/O devices, communication devices), and data.</a:t>
            </a:r>
            <a:endParaRPr lang="en-US" sz="2400" dirty="0"/>
          </a:p>
          <a:p>
            <a:pPr marL="0" indent="0" rtl="0">
              <a:buNone/>
            </a:pPr>
            <a:r>
              <a:rPr lang="en-US" dirty="0"/>
              <a:t> </a:t>
            </a:r>
            <a:endParaRPr lang="en-US" sz="2400" dirty="0"/>
          </a:p>
          <a:p>
            <a:pPr marL="0" indent="0" algn="l" rtl="0">
              <a:buNone/>
            </a:pPr>
            <a:endParaRPr lang="ar-SA" dirty="0"/>
          </a:p>
        </p:txBody>
      </p:sp>
    </p:spTree>
    <p:extLst>
      <p:ext uri="{BB962C8B-B14F-4D97-AF65-F5344CB8AC3E}">
        <p14:creationId xmlns:p14="http://schemas.microsoft.com/office/powerpoint/2010/main" val="2482140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Operating System – Overview</a:t>
            </a:r>
            <a:r>
              <a:rPr lang="en-US" dirty="0"/>
              <a:t/>
            </a:r>
            <a:br>
              <a:rPr lang="en-US" dirty="0"/>
            </a:br>
            <a:endParaRPr lang="ar-SA" dirty="0"/>
          </a:p>
        </p:txBody>
      </p:sp>
      <p:sp>
        <p:nvSpPr>
          <p:cNvPr id="3" name="عنصر نائب للمحتوى 2"/>
          <p:cNvSpPr>
            <a:spLocks noGrp="1"/>
          </p:cNvSpPr>
          <p:nvPr>
            <p:ph idx="1"/>
          </p:nvPr>
        </p:nvSpPr>
        <p:spPr>
          <a:xfrm>
            <a:off x="838200" y="1064525"/>
            <a:ext cx="10515600" cy="5112438"/>
          </a:xfrm>
        </p:spPr>
        <p:txBody>
          <a:bodyPr>
            <a:normAutofit/>
          </a:bodyPr>
          <a:lstStyle/>
          <a:p>
            <a:pPr marL="0" indent="0" algn="l" rtl="0">
              <a:buNone/>
            </a:pPr>
            <a:r>
              <a:rPr lang="en-US" b="1" u="sng" dirty="0"/>
              <a:t>1.2 Computer System Components</a:t>
            </a:r>
            <a:endParaRPr lang="en-US" dirty="0"/>
          </a:p>
          <a:p>
            <a:pPr marL="0" indent="0" algn="l" rtl="0">
              <a:buNone/>
            </a:pPr>
            <a:r>
              <a:rPr lang="en-US" dirty="0"/>
              <a:t>	An 0/S is an important part of almost every computer system. A Computer System can be divided roughly into four components (Figure 1.1).: </a:t>
            </a:r>
          </a:p>
          <a:p>
            <a:pPr marL="0" indent="0" algn="l" rtl="0">
              <a:buNone/>
            </a:pPr>
            <a:r>
              <a:rPr lang="en-US" dirty="0"/>
              <a:t>1. The Hardware (CPU, memory, I/O devices). </a:t>
            </a:r>
          </a:p>
          <a:p>
            <a:pPr marL="0" indent="0" algn="l" rtl="0">
              <a:buNone/>
            </a:pPr>
            <a:r>
              <a:rPr lang="en-US" dirty="0"/>
              <a:t>2. Operating system (0/S). </a:t>
            </a:r>
          </a:p>
          <a:p>
            <a:pPr marL="0" indent="0" algn="l" rtl="0">
              <a:buNone/>
            </a:pPr>
            <a:r>
              <a:rPr lang="en-US" dirty="0"/>
              <a:t>3. Application programs (Assembler, data base compiler text. editor).</a:t>
            </a:r>
          </a:p>
          <a:p>
            <a:pPr marL="0" indent="0" algn="l" rtl="0">
              <a:buNone/>
            </a:pPr>
            <a:r>
              <a:rPr lang="en-US" dirty="0"/>
              <a:t> 4. The users (people, machines, other computers).</a:t>
            </a:r>
          </a:p>
        </p:txBody>
      </p:sp>
    </p:spTree>
    <p:extLst>
      <p:ext uri="{BB962C8B-B14F-4D97-AF65-F5344CB8AC3E}">
        <p14:creationId xmlns:p14="http://schemas.microsoft.com/office/powerpoint/2010/main" val="4168950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Operating System – Overview</a:t>
            </a:r>
            <a:r>
              <a:rPr lang="en-US" dirty="0"/>
              <a:t/>
            </a:r>
            <a:br>
              <a:rPr lang="en-US" dirty="0"/>
            </a:br>
            <a:endParaRPr lang="ar-SA" dirty="0"/>
          </a:p>
        </p:txBody>
      </p:sp>
      <p:sp>
        <p:nvSpPr>
          <p:cNvPr id="5" name="عنصر نائب للمحتوى 4"/>
          <p:cNvSpPr>
            <a:spLocks noGrp="1"/>
          </p:cNvSpPr>
          <p:nvPr>
            <p:ph idx="1"/>
          </p:nvPr>
        </p:nvSpPr>
        <p:spPr>
          <a:xfrm>
            <a:off x="838200" y="1241946"/>
            <a:ext cx="10515600" cy="4935017"/>
          </a:xfrm>
        </p:spPr>
        <p:txBody>
          <a:bodyPr>
            <a:normAutofit lnSpcReduction="10000"/>
          </a:bodyPr>
          <a:lstStyle/>
          <a:p>
            <a:pPr marL="0" indent="0" algn="ctr">
              <a:buNone/>
            </a:pPr>
            <a:endParaRPr lang="en-US" dirty="0" smtClean="0"/>
          </a:p>
          <a:p>
            <a:pPr marL="0" indent="0" algn="ctr">
              <a:buNone/>
            </a:pPr>
            <a:endParaRPr lang="ar-IQ" dirty="0" smtClean="0"/>
          </a:p>
          <a:p>
            <a:pPr marL="0" indent="0" algn="ctr">
              <a:buNone/>
            </a:pPr>
            <a:endParaRPr lang="ar-IQ" b="1" dirty="0"/>
          </a:p>
          <a:p>
            <a:pPr marL="0" indent="0" algn="ctr">
              <a:buNone/>
            </a:pPr>
            <a:endParaRPr lang="ar-IQ" b="1" dirty="0" smtClean="0"/>
          </a:p>
          <a:p>
            <a:pPr marL="0" indent="0" algn="ctr">
              <a:buNone/>
            </a:pPr>
            <a:endParaRPr lang="ar-IQ" b="1" dirty="0"/>
          </a:p>
          <a:p>
            <a:pPr marL="0" indent="0" algn="ctr">
              <a:buNone/>
            </a:pPr>
            <a:endParaRPr lang="ar-IQ" b="1" dirty="0" smtClean="0"/>
          </a:p>
          <a:p>
            <a:pPr marL="0" indent="0" algn="ctr">
              <a:buNone/>
            </a:pPr>
            <a:endParaRPr lang="ar-IQ" b="1" dirty="0" smtClean="0"/>
          </a:p>
          <a:p>
            <a:pPr marL="0" indent="0" algn="ctr">
              <a:buNone/>
            </a:pPr>
            <a:endParaRPr lang="ar-IQ" b="1" dirty="0"/>
          </a:p>
          <a:p>
            <a:pPr marL="0" indent="0" algn="ctr">
              <a:buNone/>
            </a:pPr>
            <a:endParaRPr lang="ar-IQ" b="1" dirty="0"/>
          </a:p>
          <a:p>
            <a:pPr marL="0" indent="0" algn="ctr">
              <a:buNone/>
            </a:pPr>
            <a:r>
              <a:rPr lang="en-US" b="1" dirty="0" smtClean="0"/>
              <a:t>Fig 1.</a:t>
            </a:r>
            <a:r>
              <a:rPr lang="en-US" dirty="0" smtClean="0"/>
              <a:t>1</a:t>
            </a:r>
            <a:endParaRPr lang="ar-IQ" dirty="0" smtClean="0"/>
          </a:p>
          <a:p>
            <a:pPr marL="0" indent="0" algn="ctr">
              <a:buNone/>
            </a:pPr>
            <a:endParaRPr lang="ar-IQ" dirty="0" smtClean="0"/>
          </a:p>
          <a:p>
            <a:pPr marL="0" indent="0" algn="ctr">
              <a:buNone/>
            </a:pPr>
            <a:endParaRPr lang="ar-IQ" dirty="0"/>
          </a:p>
          <a:p>
            <a:pPr marL="0" indent="0" algn="ctr">
              <a:buNone/>
            </a:pPr>
            <a:endParaRPr lang="en-US" dirty="0"/>
          </a:p>
          <a:p>
            <a:pPr marL="0" indent="0" algn="ctr">
              <a:buNone/>
            </a:pPr>
            <a:endParaRPr lang="ar-SA" dirty="0"/>
          </a:p>
        </p:txBody>
      </p:sp>
      <p:pic>
        <p:nvPicPr>
          <p:cNvPr id="6" name="صورة 5" descr="Conceptual view of an Operating System"/>
          <p:cNvPicPr/>
          <p:nvPr/>
        </p:nvPicPr>
        <p:blipFill>
          <a:blip r:embed="rId2">
            <a:extLst>
              <a:ext uri="{28A0092B-C50C-407E-A947-70E740481C1C}">
                <a14:useLocalDpi xmlns:a14="http://schemas.microsoft.com/office/drawing/2010/main" val="0"/>
              </a:ext>
            </a:extLst>
          </a:blip>
          <a:srcRect/>
          <a:stretch>
            <a:fillRect/>
          </a:stretch>
        </p:blipFill>
        <p:spPr bwMode="auto">
          <a:xfrm>
            <a:off x="3302758" y="1738313"/>
            <a:ext cx="5527343" cy="3679848"/>
          </a:xfrm>
          <a:prstGeom prst="rect">
            <a:avLst/>
          </a:prstGeom>
          <a:noFill/>
          <a:ln>
            <a:noFill/>
          </a:ln>
        </p:spPr>
      </p:pic>
    </p:spTree>
    <p:extLst>
      <p:ext uri="{BB962C8B-B14F-4D97-AF65-F5344CB8AC3E}">
        <p14:creationId xmlns:p14="http://schemas.microsoft.com/office/powerpoint/2010/main" val="2816560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Operating System – Overview</a:t>
            </a:r>
            <a:r>
              <a:rPr lang="en-US" dirty="0"/>
              <a:t/>
            </a:r>
            <a:br>
              <a:rPr lang="en-US" dirty="0"/>
            </a:br>
            <a:endParaRPr lang="ar-SA" dirty="0"/>
          </a:p>
        </p:txBody>
      </p:sp>
      <p:sp>
        <p:nvSpPr>
          <p:cNvPr id="3" name="عنصر نائب للمحتوى 2"/>
          <p:cNvSpPr>
            <a:spLocks noGrp="1"/>
          </p:cNvSpPr>
          <p:nvPr>
            <p:ph idx="1"/>
          </p:nvPr>
        </p:nvSpPr>
        <p:spPr>
          <a:xfrm>
            <a:off x="838200" y="1064525"/>
            <a:ext cx="10515600" cy="5112438"/>
          </a:xfrm>
        </p:spPr>
        <p:txBody>
          <a:bodyPr>
            <a:normAutofit fontScale="70000" lnSpcReduction="20000"/>
          </a:bodyPr>
          <a:lstStyle/>
          <a:p>
            <a:pPr marL="0" indent="0" algn="l">
              <a:buNone/>
            </a:pPr>
            <a:r>
              <a:rPr lang="en-US" b="1" u="sng" dirty="0"/>
              <a:t>1.3 0/S Goals: </a:t>
            </a:r>
            <a:endParaRPr lang="en-US" dirty="0"/>
          </a:p>
          <a:p>
            <a:pPr marL="0" indent="0" algn="l" rtl="0">
              <a:buNone/>
            </a:pPr>
            <a:r>
              <a:rPr lang="en-US" dirty="0"/>
              <a:t>1. The primary goal of an 0/S is to make 0/S convenient to use. </a:t>
            </a:r>
          </a:p>
          <a:p>
            <a:pPr marL="0" indent="0" algn="l" rtl="0">
              <a:buNone/>
            </a:pPr>
            <a:r>
              <a:rPr lang="en-US" dirty="0"/>
              <a:t>2. A secondary goal is to use the computer H/W in an efficient manner. </a:t>
            </a:r>
          </a:p>
          <a:p>
            <a:pPr marL="0" indent="0" algn="l" rtl="0">
              <a:buNone/>
            </a:pPr>
            <a:r>
              <a:rPr lang="en-US" dirty="0"/>
              <a:t> </a:t>
            </a:r>
            <a:r>
              <a:rPr lang="en-US" b="1" u="sng" dirty="0"/>
              <a:t>1.4 The 0/S Functions and services: </a:t>
            </a:r>
            <a:endParaRPr lang="en-US" dirty="0"/>
          </a:p>
          <a:p>
            <a:pPr marL="0" indent="0" algn="l" rtl="0">
              <a:buNone/>
            </a:pPr>
            <a:r>
              <a:rPr lang="en-US" b="1" dirty="0"/>
              <a:t>1.4.1  0/S Functions</a:t>
            </a:r>
            <a:r>
              <a:rPr lang="en-US" b="1" dirty="0" smtClean="0"/>
              <a:t>:</a:t>
            </a:r>
            <a:endParaRPr lang="en-US" dirty="0"/>
          </a:p>
          <a:p>
            <a:pPr marL="0" indent="0" algn="l" rtl="0">
              <a:buNone/>
            </a:pPr>
            <a:r>
              <a:rPr lang="en-US" dirty="0"/>
              <a:t>Following are some of important functions of an operating System:- </a:t>
            </a:r>
          </a:p>
          <a:p>
            <a:pPr marL="514350" lvl="0" indent="-514350" algn="l" rtl="0">
              <a:buFont typeface="+mj-lt"/>
              <a:buAutoNum type="arabicPeriod"/>
            </a:pPr>
            <a:r>
              <a:rPr lang="en-US" dirty="0"/>
              <a:t> Memory Management</a:t>
            </a:r>
          </a:p>
          <a:p>
            <a:pPr marL="514350" lvl="0" indent="-514350" algn="l" rtl="0">
              <a:buFont typeface="+mj-lt"/>
              <a:buAutoNum type="arabicPeriod"/>
            </a:pPr>
            <a:r>
              <a:rPr lang="en-US" dirty="0"/>
              <a:t>Processor Management</a:t>
            </a:r>
          </a:p>
          <a:p>
            <a:pPr marL="514350" lvl="0" indent="-514350" algn="l" rtl="0">
              <a:buFont typeface="+mj-lt"/>
              <a:buAutoNum type="arabicPeriod"/>
            </a:pPr>
            <a:r>
              <a:rPr lang="en-US" dirty="0"/>
              <a:t>Device Management</a:t>
            </a:r>
          </a:p>
          <a:p>
            <a:pPr marL="514350" lvl="0" indent="-514350" algn="l" rtl="0">
              <a:buFont typeface="+mj-lt"/>
              <a:buAutoNum type="arabicPeriod"/>
            </a:pPr>
            <a:r>
              <a:rPr lang="en-US" dirty="0"/>
              <a:t>File Management</a:t>
            </a:r>
          </a:p>
          <a:p>
            <a:pPr marL="514350" lvl="0" indent="-514350" algn="l" rtl="0">
              <a:buFont typeface="+mj-lt"/>
              <a:buAutoNum type="arabicPeriod"/>
            </a:pPr>
            <a:r>
              <a:rPr lang="en-US" dirty="0"/>
              <a:t>Security</a:t>
            </a:r>
          </a:p>
          <a:p>
            <a:pPr marL="514350" lvl="0" indent="-514350" algn="l" rtl="0">
              <a:buFont typeface="+mj-lt"/>
              <a:buAutoNum type="arabicPeriod"/>
            </a:pPr>
            <a:r>
              <a:rPr lang="en-US" dirty="0"/>
              <a:t>Control over system performance</a:t>
            </a:r>
          </a:p>
          <a:p>
            <a:pPr marL="514350" lvl="0" indent="-514350" algn="l" rtl="0">
              <a:buFont typeface="+mj-lt"/>
              <a:buAutoNum type="arabicPeriod"/>
            </a:pPr>
            <a:r>
              <a:rPr lang="en-US" dirty="0"/>
              <a:t>Job accounting</a:t>
            </a:r>
          </a:p>
          <a:p>
            <a:pPr marL="514350" lvl="0" indent="-514350" algn="l" rtl="0">
              <a:buFont typeface="+mj-lt"/>
              <a:buAutoNum type="arabicPeriod"/>
            </a:pPr>
            <a:r>
              <a:rPr lang="en-US" dirty="0"/>
              <a:t>Error detecting aids</a:t>
            </a:r>
          </a:p>
          <a:p>
            <a:pPr marL="514350" lvl="0" indent="-514350" algn="l" rtl="0">
              <a:buFont typeface="+mj-lt"/>
              <a:buAutoNum type="arabicPeriod"/>
            </a:pPr>
            <a:r>
              <a:rPr lang="en-US" dirty="0"/>
              <a:t>Coordination between other software and users</a:t>
            </a:r>
          </a:p>
          <a:p>
            <a:pPr marL="0" indent="0" algn="l" rtl="0">
              <a:buNone/>
            </a:pPr>
            <a:endParaRPr lang="en-US" dirty="0"/>
          </a:p>
        </p:txBody>
      </p:sp>
    </p:spTree>
    <p:extLst>
      <p:ext uri="{BB962C8B-B14F-4D97-AF65-F5344CB8AC3E}">
        <p14:creationId xmlns:p14="http://schemas.microsoft.com/office/powerpoint/2010/main" val="4112380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849526"/>
          </a:xfrm>
        </p:spPr>
        <p:txBody>
          <a:bodyPr/>
          <a:lstStyle/>
          <a:p>
            <a:pPr algn="ctr" rtl="0"/>
            <a:r>
              <a:rPr lang="en-US" dirty="0" smtClean="0"/>
              <a:t>Memory Management</a:t>
            </a:r>
            <a:endParaRPr lang="en-US" dirty="0"/>
          </a:p>
        </p:txBody>
      </p:sp>
      <p:sp>
        <p:nvSpPr>
          <p:cNvPr id="3" name="عنصر نائب للمحتوى 2"/>
          <p:cNvSpPr>
            <a:spLocks noGrp="1"/>
          </p:cNvSpPr>
          <p:nvPr>
            <p:ph idx="1"/>
          </p:nvPr>
        </p:nvSpPr>
        <p:spPr>
          <a:xfrm>
            <a:off x="838200" y="1690687"/>
            <a:ext cx="10515600" cy="4486275"/>
          </a:xfrm>
        </p:spPr>
        <p:txBody>
          <a:bodyPr>
            <a:normAutofit fontScale="85000" lnSpcReduction="20000"/>
          </a:bodyPr>
          <a:lstStyle/>
          <a:p>
            <a:pPr marL="0" indent="0" algn="l" rtl="0">
              <a:buNone/>
            </a:pPr>
            <a:r>
              <a:rPr lang="en-US" dirty="0" smtClean="0"/>
              <a:t>Memory </a:t>
            </a:r>
            <a:r>
              <a:rPr lang="en-US" dirty="0"/>
              <a:t>management refers to management of Primary Memory or Main Memory. Main memory is a large array of words or bytes where each word or byte has its own address.</a:t>
            </a:r>
          </a:p>
          <a:p>
            <a:pPr marL="0" indent="0" algn="l" rtl="0">
              <a:buNone/>
            </a:pPr>
            <a:r>
              <a:rPr lang="en-US" dirty="0"/>
              <a:t>Main memory provides a fast storage that can be accessed directly by the CPU. For a program to be executed, it must in the main memory. An Operating System does the following activities for memory management −</a:t>
            </a:r>
          </a:p>
          <a:p>
            <a:pPr lvl="0" algn="l" rtl="0"/>
            <a:r>
              <a:rPr lang="en-US" dirty="0"/>
              <a:t>Keeps tracks of primary memory, i.e., what part of it are in use by whom, what part are not in use.</a:t>
            </a:r>
          </a:p>
          <a:p>
            <a:pPr lvl="0" algn="l" rtl="0"/>
            <a:r>
              <a:rPr lang="en-US" dirty="0"/>
              <a:t>In multiprogramming, the OS decides which process will get memory when and how much.</a:t>
            </a:r>
          </a:p>
          <a:p>
            <a:pPr lvl="0" algn="l" rtl="0"/>
            <a:r>
              <a:rPr lang="en-US" dirty="0"/>
              <a:t>Allocates the memory when a process requests it to do so.</a:t>
            </a:r>
          </a:p>
          <a:p>
            <a:pPr lvl="0" algn="l" rtl="0"/>
            <a:r>
              <a:rPr lang="en-US" dirty="0"/>
              <a:t>De-allocates the memory when a process no longer needs it or has been terminated.</a:t>
            </a:r>
          </a:p>
          <a:p>
            <a:pPr marL="0" indent="0" algn="l" rtl="0">
              <a:buNone/>
            </a:pPr>
            <a:r>
              <a:rPr lang="en-US" dirty="0"/>
              <a:t> </a:t>
            </a:r>
          </a:p>
          <a:p>
            <a:pPr marL="0" indent="0" algn="l" rtl="0">
              <a:buNone/>
            </a:pPr>
            <a:endParaRPr lang="ar-SA" dirty="0"/>
          </a:p>
        </p:txBody>
      </p:sp>
    </p:spTree>
    <p:extLst>
      <p:ext uri="{BB962C8B-B14F-4D97-AF65-F5344CB8AC3E}">
        <p14:creationId xmlns:p14="http://schemas.microsoft.com/office/powerpoint/2010/main" val="1078942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lstStyle/>
          <a:p>
            <a:pPr algn="ctr"/>
            <a:r>
              <a:rPr lang="en-US" dirty="0"/>
              <a:t>Processor </a:t>
            </a:r>
            <a:r>
              <a:rPr lang="en-US" dirty="0" smtClean="0"/>
              <a:t>Management</a:t>
            </a:r>
            <a:endParaRPr lang="ar-SA" dirty="0"/>
          </a:p>
        </p:txBody>
      </p:sp>
      <p:sp>
        <p:nvSpPr>
          <p:cNvPr id="3" name="عنصر نائب للمحتوى 2"/>
          <p:cNvSpPr>
            <a:spLocks noGrp="1"/>
          </p:cNvSpPr>
          <p:nvPr>
            <p:ph idx="1"/>
          </p:nvPr>
        </p:nvSpPr>
        <p:spPr>
          <a:xfrm>
            <a:off x="838200" y="1050878"/>
            <a:ext cx="10515600" cy="5126085"/>
          </a:xfrm>
        </p:spPr>
        <p:txBody>
          <a:bodyPr>
            <a:normAutofit/>
          </a:bodyPr>
          <a:lstStyle/>
          <a:p>
            <a:pPr marL="0" indent="0" algn="l" rtl="0">
              <a:buNone/>
            </a:pPr>
            <a:r>
              <a:rPr lang="en-US" dirty="0"/>
              <a:t>In multiprogramming environment, the OS decides which process gets the processor when and for how much time. This function is called </a:t>
            </a:r>
            <a:r>
              <a:rPr lang="en-US" b="1" dirty="0"/>
              <a:t>process scheduling</a:t>
            </a:r>
            <a:r>
              <a:rPr lang="en-US" dirty="0"/>
              <a:t>. An Operating System does the following activities for processor management −</a:t>
            </a:r>
          </a:p>
          <a:p>
            <a:pPr algn="l" rtl="0">
              <a:lnSpc>
                <a:spcPct val="150000"/>
              </a:lnSpc>
            </a:pPr>
            <a:r>
              <a:rPr lang="en-US" dirty="0"/>
              <a:t>Keeps tracks of processor and status of process. The program responsible for this task is known as </a:t>
            </a:r>
            <a:r>
              <a:rPr lang="en-US" b="1" dirty="0"/>
              <a:t>traffic controller</a:t>
            </a:r>
            <a:r>
              <a:rPr lang="en-US" dirty="0"/>
              <a:t>.</a:t>
            </a:r>
          </a:p>
          <a:p>
            <a:pPr algn="l" rtl="0">
              <a:lnSpc>
                <a:spcPct val="150000"/>
              </a:lnSpc>
            </a:pPr>
            <a:r>
              <a:rPr lang="en-US" dirty="0"/>
              <a:t>Allocates the processor (CPU) to a process.</a:t>
            </a:r>
          </a:p>
          <a:p>
            <a:pPr algn="l" rtl="0">
              <a:lnSpc>
                <a:spcPct val="150000"/>
              </a:lnSpc>
            </a:pPr>
            <a:r>
              <a:rPr lang="en-US" dirty="0"/>
              <a:t>De-allocates processor when a process is no longer required.</a:t>
            </a:r>
          </a:p>
          <a:p>
            <a:pPr marL="0" indent="0" algn="l" rtl="0">
              <a:buNone/>
            </a:pPr>
            <a:endParaRPr lang="ar-SA" dirty="0"/>
          </a:p>
        </p:txBody>
      </p:sp>
    </p:spTree>
    <p:extLst>
      <p:ext uri="{BB962C8B-B14F-4D97-AF65-F5344CB8AC3E}">
        <p14:creationId xmlns:p14="http://schemas.microsoft.com/office/powerpoint/2010/main" val="3711940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lstStyle/>
          <a:p>
            <a:pPr algn="ctr" rtl="0"/>
            <a:r>
              <a:rPr lang="en-US" dirty="0"/>
              <a:t>Device Management</a:t>
            </a:r>
          </a:p>
        </p:txBody>
      </p:sp>
      <p:sp>
        <p:nvSpPr>
          <p:cNvPr id="3" name="عنصر نائب للمحتوى 2"/>
          <p:cNvSpPr>
            <a:spLocks noGrp="1"/>
          </p:cNvSpPr>
          <p:nvPr>
            <p:ph idx="1"/>
          </p:nvPr>
        </p:nvSpPr>
        <p:spPr>
          <a:xfrm>
            <a:off x="838200" y="1050878"/>
            <a:ext cx="10515600" cy="5126085"/>
          </a:xfrm>
        </p:spPr>
        <p:txBody>
          <a:bodyPr>
            <a:normAutofit/>
          </a:bodyPr>
          <a:lstStyle/>
          <a:p>
            <a:pPr marL="0" indent="0" algn="l" rtl="0">
              <a:buNone/>
            </a:pPr>
            <a:r>
              <a:rPr lang="en-US" dirty="0"/>
              <a:t>An Operating System manages device communication via their respective drivers. It does the following activities for device management −</a:t>
            </a:r>
          </a:p>
          <a:p>
            <a:pPr algn="l" rtl="0">
              <a:lnSpc>
                <a:spcPct val="150000"/>
              </a:lnSpc>
            </a:pPr>
            <a:r>
              <a:rPr lang="en-US" dirty="0"/>
              <a:t>Keeps tracks of all devices. Program responsible for this task is known as the </a:t>
            </a:r>
            <a:r>
              <a:rPr lang="en-US" b="1" dirty="0"/>
              <a:t>I/O controller</a:t>
            </a:r>
            <a:r>
              <a:rPr lang="en-US" dirty="0"/>
              <a:t>.</a:t>
            </a:r>
          </a:p>
          <a:p>
            <a:pPr algn="l" rtl="0">
              <a:lnSpc>
                <a:spcPct val="150000"/>
              </a:lnSpc>
            </a:pPr>
            <a:r>
              <a:rPr lang="en-US" dirty="0"/>
              <a:t>Decides which process gets the device when and for how much time.</a:t>
            </a:r>
          </a:p>
          <a:p>
            <a:pPr algn="l" rtl="0">
              <a:lnSpc>
                <a:spcPct val="150000"/>
              </a:lnSpc>
            </a:pPr>
            <a:r>
              <a:rPr lang="en-US" dirty="0"/>
              <a:t>Allocates the device in the efficient way.</a:t>
            </a:r>
          </a:p>
          <a:p>
            <a:pPr algn="l" rtl="0">
              <a:lnSpc>
                <a:spcPct val="150000"/>
              </a:lnSpc>
            </a:pPr>
            <a:r>
              <a:rPr lang="en-US" dirty="0"/>
              <a:t>De-allocates devices.</a:t>
            </a:r>
          </a:p>
          <a:p>
            <a:pPr marL="0" indent="0" algn="l" rtl="0">
              <a:buNone/>
            </a:pPr>
            <a:endParaRPr lang="ar-SA" dirty="0"/>
          </a:p>
        </p:txBody>
      </p:sp>
    </p:spTree>
    <p:extLst>
      <p:ext uri="{BB962C8B-B14F-4D97-AF65-F5344CB8AC3E}">
        <p14:creationId xmlns:p14="http://schemas.microsoft.com/office/powerpoint/2010/main" val="3661929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1235</Words>
  <Application>Microsoft Office PowerPoint</Application>
  <PresentationFormat>ملء الشاشة</PresentationFormat>
  <Paragraphs>138</Paragraphs>
  <Slides>19</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19</vt:i4>
      </vt:variant>
    </vt:vector>
  </HeadingPairs>
  <TitlesOfParts>
    <vt:vector size="24" baseType="lpstr">
      <vt:lpstr>Arial</vt:lpstr>
      <vt:lpstr>Calibri</vt:lpstr>
      <vt:lpstr>Calibri Light</vt:lpstr>
      <vt:lpstr>Times New Roman</vt:lpstr>
      <vt:lpstr>نسق Office</vt:lpstr>
      <vt:lpstr>Operating system Lecture one  part1</vt:lpstr>
      <vt:lpstr>Operating System – Overview </vt:lpstr>
      <vt:lpstr>Operating System – Overview </vt:lpstr>
      <vt:lpstr>Operating System – Overview </vt:lpstr>
      <vt:lpstr>Operating System – Overview </vt:lpstr>
      <vt:lpstr>Operating System – Overview </vt:lpstr>
      <vt:lpstr>Memory Management</vt:lpstr>
      <vt:lpstr>Processor Management</vt:lpstr>
      <vt:lpstr>Device Management</vt:lpstr>
      <vt:lpstr>File Management</vt:lpstr>
      <vt:lpstr>Other Important Activities</vt:lpstr>
      <vt:lpstr>Processor 1.4.2 Operating System Services </vt:lpstr>
      <vt:lpstr>Program execution</vt:lpstr>
      <vt:lpstr>I/O Operation</vt:lpstr>
      <vt:lpstr>File system manipulation</vt:lpstr>
      <vt:lpstr>Communication</vt:lpstr>
      <vt:lpstr>Error handling</vt:lpstr>
      <vt:lpstr>Resource Management</vt:lpstr>
      <vt:lpstr>Protection</vt:lpstr>
    </vt:vector>
  </TitlesOfParts>
  <Company>SACC - ANAS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DR.Ahmed Saker 2O14</cp:lastModifiedBy>
  <cp:revision>81</cp:revision>
  <dcterms:created xsi:type="dcterms:W3CDTF">2018-01-02T20:33:55Z</dcterms:created>
  <dcterms:modified xsi:type="dcterms:W3CDTF">2018-01-03T03:13:35Z</dcterms:modified>
</cp:coreProperties>
</file>